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4">
  <p:sldMasterIdLst>
    <p:sldMasterId id="2147483648" r:id="rId259"/>
  </p:sldMasterIdLst>
  <p:sldIdLst>
    <p:sldId id="256" r:id="rId260"/>
    <p:sldId id="258" r:id="rId261"/>
    <p:sldId id="301" r:id="rId262"/>
    <p:sldId id="302" r:id="rId263"/>
    <p:sldId id="312" r:id="rId264"/>
    <p:sldId id="313" r:id="rId265"/>
    <p:sldId id="314" r:id="rId266"/>
    <p:sldId id="303" r:id="rId267"/>
    <p:sldId id="304" r:id="rId268"/>
    <p:sldId id="305" r:id="rId269"/>
    <p:sldId id="306" r:id="rId270"/>
    <p:sldId id="307" r:id="rId271"/>
    <p:sldId id="309" r:id="rId272"/>
    <p:sldId id="310" r:id="rId273"/>
    <p:sldId id="317" r:id="rId274"/>
    <p:sldId id="318" r:id="rId275"/>
    <p:sldId id="296" r:id="rId276"/>
  </p:sldIdLst>
  <p:sldSz cx="12192000" cy="6858000"/>
  <p:notesSz cx="6858000" cy="9144000"/>
  <p:embeddedFontLst>
    <p:embeddedFont>
      <p:font typeface="Calibri" panose="020F0502020204030204" pitchFamily="34" charset="0"/>
      <p:regular r:id="rId277"/>
      <p:bold r:id="rId278"/>
      <p:italic r:id="rId279"/>
      <p:boldItalic r:id="rId280"/>
    </p:embeddedFont>
    <p:embeddedFont>
      <p:font typeface="Calibri Light" panose="020F0302020204030204" pitchFamily="34" charset="0"/>
      <p:regular r:id="rId281"/>
      <p:italic r:id="rId2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s, Sarah" initials="RS" lastIdx="1" clrIdx="0">
    <p:extLst>
      <p:ext uri="{19B8F6BF-5375-455C-9EA6-DF929625EA0E}">
        <p15:presenceInfo xmlns:p15="http://schemas.microsoft.com/office/powerpoint/2012/main" userId="S-1-5-21-1339303556-449845944-1601390327-388259" providerId="AD"/>
      </p:ext>
    </p:extLst>
  </p:cmAuthor>
  <p:cmAuthor id="2" name="Roberts, Sarah" initials="RS [2]" lastIdx="1" clrIdx="1">
    <p:extLst>
      <p:ext uri="{19B8F6BF-5375-455C-9EA6-DF929625EA0E}">
        <p15:presenceInfo xmlns:p15="http://schemas.microsoft.com/office/powerpoint/2012/main" userId="S::Roberts.Sarah@epa.gov::3387133d-3cfe-448d-89ce-3aa0aaad75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5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26" Type="http://schemas.openxmlformats.org/officeDocument/2006/relationships/customXml" Target="../customXml/item226.xml"/><Relationship Id="rId247" Type="http://schemas.openxmlformats.org/officeDocument/2006/relationships/customXml" Target="../customXml/item247.xml"/><Relationship Id="rId107" Type="http://schemas.openxmlformats.org/officeDocument/2006/relationships/customXml" Target="../customXml/item107.xml"/><Relationship Id="rId268" Type="http://schemas.openxmlformats.org/officeDocument/2006/relationships/slide" Target="slides/slide9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customXml" Target="../customXml/item237.xml"/><Relationship Id="rId258" Type="http://schemas.openxmlformats.org/officeDocument/2006/relationships/customXml" Target="../customXml/item258.xml"/><Relationship Id="rId279" Type="http://schemas.openxmlformats.org/officeDocument/2006/relationships/font" Target="fonts/font3.fntdata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customXml" Target="../customXml/item227.xml"/><Relationship Id="rId248" Type="http://schemas.openxmlformats.org/officeDocument/2006/relationships/customXml" Target="../customXml/item248.xml"/><Relationship Id="rId269" Type="http://schemas.openxmlformats.org/officeDocument/2006/relationships/slide" Target="slides/slide10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280" Type="http://schemas.openxmlformats.org/officeDocument/2006/relationships/font" Target="fonts/font4.fntdata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customXml" Target="../customXml/item182.xml"/><Relationship Id="rId217" Type="http://schemas.openxmlformats.org/officeDocument/2006/relationships/customXml" Target="../customXml/item217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259" Type="http://schemas.openxmlformats.org/officeDocument/2006/relationships/slideMaster" Target="slideMasters/slideMaster1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slide" Target="slides/slide11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28" Type="http://schemas.openxmlformats.org/officeDocument/2006/relationships/customXml" Target="../customXml/item228.xml"/><Relationship Id="rId249" Type="http://schemas.openxmlformats.org/officeDocument/2006/relationships/customXml" Target="../customXml/item24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260" Type="http://schemas.openxmlformats.org/officeDocument/2006/relationships/slide" Target="slides/slide1.xml"/><Relationship Id="rId265" Type="http://schemas.openxmlformats.org/officeDocument/2006/relationships/slide" Target="slides/slide6.xml"/><Relationship Id="rId281" Type="http://schemas.openxmlformats.org/officeDocument/2006/relationships/font" Target="fonts/font5.fntdata"/><Relationship Id="rId286" Type="http://schemas.openxmlformats.org/officeDocument/2006/relationships/theme" Target="theme/theme1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3" Type="http://schemas.openxmlformats.org/officeDocument/2006/relationships/customXml" Target="../customXml/item213.xml"/><Relationship Id="rId218" Type="http://schemas.openxmlformats.org/officeDocument/2006/relationships/customXml" Target="../customXml/item218.xml"/><Relationship Id="rId234" Type="http://schemas.openxmlformats.org/officeDocument/2006/relationships/customXml" Target="../customXml/item234.xml"/><Relationship Id="rId239" Type="http://schemas.openxmlformats.org/officeDocument/2006/relationships/customXml" Target="../customXml/item239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0" Type="http://schemas.openxmlformats.org/officeDocument/2006/relationships/customXml" Target="../customXml/item250.xml"/><Relationship Id="rId255" Type="http://schemas.openxmlformats.org/officeDocument/2006/relationships/customXml" Target="../customXml/item255.xml"/><Relationship Id="rId271" Type="http://schemas.openxmlformats.org/officeDocument/2006/relationships/slide" Target="slides/slide12.xml"/><Relationship Id="rId276" Type="http://schemas.openxmlformats.org/officeDocument/2006/relationships/slide" Target="slides/slide17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0" Type="http://schemas.openxmlformats.org/officeDocument/2006/relationships/customXml" Target="../customXml/item240.xml"/><Relationship Id="rId245" Type="http://schemas.openxmlformats.org/officeDocument/2006/relationships/customXml" Target="../customXml/item245.xml"/><Relationship Id="rId261" Type="http://schemas.openxmlformats.org/officeDocument/2006/relationships/slide" Target="slides/slide2.xml"/><Relationship Id="rId266" Type="http://schemas.openxmlformats.org/officeDocument/2006/relationships/slide" Target="slides/slide7.xml"/><Relationship Id="rId287" Type="http://schemas.openxmlformats.org/officeDocument/2006/relationships/tableStyles" Target="tableStyles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282" Type="http://schemas.openxmlformats.org/officeDocument/2006/relationships/font" Target="fonts/font6.fntdata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customXml" Target="../customXml/item21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0" Type="http://schemas.openxmlformats.org/officeDocument/2006/relationships/customXml" Target="../customXml/item230.xml"/><Relationship Id="rId235" Type="http://schemas.openxmlformats.org/officeDocument/2006/relationships/customXml" Target="../customXml/item235.xml"/><Relationship Id="rId251" Type="http://schemas.openxmlformats.org/officeDocument/2006/relationships/customXml" Target="../customXml/item251.xml"/><Relationship Id="rId256" Type="http://schemas.openxmlformats.org/officeDocument/2006/relationships/customXml" Target="../customXml/item256.xml"/><Relationship Id="rId277" Type="http://schemas.openxmlformats.org/officeDocument/2006/relationships/font" Target="fonts/font1.fntdata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72" Type="http://schemas.openxmlformats.org/officeDocument/2006/relationships/slide" Target="slides/slide13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0" Type="http://schemas.openxmlformats.org/officeDocument/2006/relationships/customXml" Target="../customXml/item220.xml"/><Relationship Id="rId225" Type="http://schemas.openxmlformats.org/officeDocument/2006/relationships/customXml" Target="../customXml/item225.xml"/><Relationship Id="rId241" Type="http://schemas.openxmlformats.org/officeDocument/2006/relationships/customXml" Target="../customXml/item241.xml"/><Relationship Id="rId246" Type="http://schemas.openxmlformats.org/officeDocument/2006/relationships/customXml" Target="../customXml/item246.xml"/><Relationship Id="rId267" Type="http://schemas.openxmlformats.org/officeDocument/2006/relationships/slide" Target="slides/slide8.xml"/><Relationship Id="rId288" Type="http://schemas.microsoft.com/office/2016/11/relationships/changesInfo" Target="changesInfos/changesInfo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262" Type="http://schemas.openxmlformats.org/officeDocument/2006/relationships/slide" Target="slides/slide3.xml"/><Relationship Id="rId283" Type="http://schemas.openxmlformats.org/officeDocument/2006/relationships/commentAuthors" Target="commentAuthor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customXml" Target="../customXml/item21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font" Target="fonts/font2.fntdata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customXml" Target="../customXml/item252.xml"/><Relationship Id="rId273" Type="http://schemas.openxmlformats.org/officeDocument/2006/relationships/slide" Target="slides/slide14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slide" Target="slides/slide4.xml"/><Relationship Id="rId284" Type="http://schemas.openxmlformats.org/officeDocument/2006/relationships/presProps" Target="presProps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customXml" Target="../customXml/item253.xml"/><Relationship Id="rId274" Type="http://schemas.openxmlformats.org/officeDocument/2006/relationships/slide" Target="slides/slide15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slide" Target="slides/slide5.xml"/><Relationship Id="rId285" Type="http://schemas.openxmlformats.org/officeDocument/2006/relationships/viewProps" Target="viewProps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customXml" Target="../customXml/item254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slide" Target="slides/slide16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s, Sarah" userId="3387133d-3cfe-448d-89ce-3aa0aaad7542" providerId="ADAL" clId="{EF3F9B19-290D-4622-B199-CCC28E4A1F5A}"/>
    <pc:docChg chg="undo custSel modSld">
      <pc:chgData name="Roberts, Sarah" userId="3387133d-3cfe-448d-89ce-3aa0aaad7542" providerId="ADAL" clId="{EF3F9B19-290D-4622-B199-CCC28E4A1F5A}" dt="2019-06-27T12:18:58.927" v="1880" actId="1076"/>
      <pc:docMkLst>
        <pc:docMk/>
      </pc:docMkLst>
      <pc:sldChg chg="modSp">
        <pc:chgData name="Roberts, Sarah" userId="3387133d-3cfe-448d-89ce-3aa0aaad7542" providerId="ADAL" clId="{EF3F9B19-290D-4622-B199-CCC28E4A1F5A}" dt="2019-06-27T12:18:58.927" v="1880" actId="1076"/>
        <pc:sldMkLst>
          <pc:docMk/>
          <pc:sldMk cId="1976336306" sldId="296"/>
        </pc:sldMkLst>
        <pc:spChg chg="mod">
          <ac:chgData name="Roberts, Sarah" userId="3387133d-3cfe-448d-89ce-3aa0aaad7542" providerId="ADAL" clId="{EF3F9B19-290D-4622-B199-CCC28E4A1F5A}" dt="2019-06-27T12:18:58.927" v="1880" actId="1076"/>
          <ac:spMkLst>
            <pc:docMk/>
            <pc:sldMk cId="1976336306" sldId="296"/>
            <ac:spMk id="3" creationId="{F0C655A4-6BBA-4E80-B557-C0CD2B65A077}"/>
          </ac:spMkLst>
        </pc:spChg>
      </pc:sldChg>
      <pc:sldChg chg="modSp">
        <pc:chgData name="Roberts, Sarah" userId="3387133d-3cfe-448d-89ce-3aa0aaad7542" providerId="ADAL" clId="{EF3F9B19-290D-4622-B199-CCC28E4A1F5A}" dt="2019-06-27T12:18:29.192" v="1847" actId="1076"/>
        <pc:sldMkLst>
          <pc:docMk/>
          <pc:sldMk cId="3106176176" sldId="301"/>
        </pc:sldMkLst>
        <pc:spChg chg="mod">
          <ac:chgData name="Roberts, Sarah" userId="3387133d-3cfe-448d-89ce-3aa0aaad7542" providerId="ADAL" clId="{EF3F9B19-290D-4622-B199-CCC28E4A1F5A}" dt="2019-06-27T12:18:29.192" v="1847" actId="1076"/>
          <ac:spMkLst>
            <pc:docMk/>
            <pc:sldMk cId="3106176176" sldId="301"/>
            <ac:spMk id="6" creationId="{E329311C-4C28-41AD-A3A6-5FB1071DA39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2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8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0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0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1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6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1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0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4800-2D3E-4EF4-90B3-B293E6EA7BF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0/folders/1yFEmYlWgcjKkeS48UQ0SerYZdpTY0oEm" TargetMode="External"/><Relationship Id="rId2" Type="http://schemas.openxmlformats.org/officeDocument/2006/relationships/hyperlink" Target="ftp://newftp.epa.gov/air/emismod/2016/v1/reports/nonroad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iews.cira.colostate.edu/wiki/wiki/917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57459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2016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</a:rPr>
              <a:t>Nonroad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 Collaborative Work Group</a:t>
            </a:r>
          </a:p>
          <a:p>
            <a:pPr algn="ctr"/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29 August 2019</a:t>
            </a:r>
          </a:p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BF14B-A0B9-4072-B315-75B484914B6F}"/>
              </a:ext>
            </a:extLst>
          </p:cNvPr>
          <p:cNvSpPr txBox="1"/>
          <p:nvPr/>
        </p:nvSpPr>
        <p:spPr>
          <a:xfrm>
            <a:off x="1562100" y="3902908"/>
            <a:ext cx="9067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Local Conference Lines:</a:t>
            </a:r>
          </a:p>
          <a:p>
            <a:endParaRPr lang="en-US" dirty="0"/>
          </a:p>
          <a:p>
            <a:r>
              <a:rPr lang="en-US" sz="1600" dirty="0"/>
              <a:t>Main line: 202-991-0477</a:t>
            </a:r>
          </a:p>
          <a:p>
            <a:r>
              <a:rPr lang="en-US" sz="1600" dirty="0"/>
              <a:t>EPA Region 1 (Boston): 857-702-8290			EPA Region 2 (NYC): 347-384-7287</a:t>
            </a:r>
          </a:p>
          <a:p>
            <a:r>
              <a:rPr lang="en-US" sz="1600" dirty="0"/>
              <a:t>EPA Region 3 (Philadelphia): 484-352-3221			EPA Region 4 (Atlanta): 470-705-2279</a:t>
            </a:r>
          </a:p>
          <a:p>
            <a:r>
              <a:rPr lang="en-US" sz="1600" dirty="0"/>
              <a:t>EPA Region 5 (Chicago): 312-667-7115			EPA Region 6 (Dallas): 469-250-2701</a:t>
            </a:r>
          </a:p>
          <a:p>
            <a:r>
              <a:rPr lang="en-US" sz="1600" dirty="0"/>
              <a:t>EPA Region 7 (Kansas City): 913-608-8349			EPA Region 8 (Denver): 720-642-6536</a:t>
            </a:r>
          </a:p>
          <a:p>
            <a:r>
              <a:rPr lang="en-US" sz="1600" dirty="0"/>
              <a:t>EPA Region 9 (San Francisco): 628-246-1294			EPA Region 10 (Seattle): 206-800-4483</a:t>
            </a:r>
          </a:p>
          <a:p>
            <a:r>
              <a:rPr lang="en-US" sz="1600" dirty="0"/>
              <a:t>EPA RTP (Raleigh): 984-444-7480				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Conference ID:</a:t>
            </a:r>
            <a:r>
              <a:rPr lang="en-US" dirty="0"/>
              <a:t> 6926578</a:t>
            </a:r>
          </a:p>
        </p:txBody>
      </p:sp>
    </p:spTree>
    <p:extLst>
      <p:ext uri="{BB962C8B-B14F-4D97-AF65-F5344CB8AC3E}">
        <p14:creationId xmlns:p14="http://schemas.microsoft.com/office/powerpoint/2010/main" val="23743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6AACD64-E5FC-4213-B910-666320029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2" y="1042416"/>
            <a:ext cx="6670927" cy="3479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2028 Results: County-Level Emissions by Sector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0D9B5-ACEF-46EC-B320-F6E54CBE0F64}"/>
              </a:ext>
            </a:extLst>
          </p:cNvPr>
          <p:cNvSpPr txBox="1"/>
          <p:nvPr/>
        </p:nvSpPr>
        <p:spPr>
          <a:xfrm>
            <a:off x="6821424" y="4809002"/>
            <a:ext cx="500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Updated spatial allocations and fuel formulation in Georgia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Emissions supplied by Texas and California</a:t>
            </a:r>
          </a:p>
          <a:p>
            <a:pPr lvl="1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F19DC7-C0E5-4544-83E7-90EA6A378EE6}"/>
              </a:ext>
            </a:extLst>
          </p:cNvPr>
          <p:cNvSpPr txBox="1"/>
          <p:nvPr/>
        </p:nvSpPr>
        <p:spPr>
          <a:xfrm>
            <a:off x="170688" y="1402080"/>
            <a:ext cx="4272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Commercial Sector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(tons/year): v1 – beta (below)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Percent difference: v1 – beta (right)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50B6D-3D7F-44EC-84D6-C50D5B4DD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518"/>
            <a:ext cx="6693970" cy="34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88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8D47DA-857A-4FEF-87A1-B7FBF4050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2" y="1042416"/>
            <a:ext cx="6670927" cy="3479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2028 Results: County-Level Emissions by Sector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0D9B5-ACEF-46EC-B320-F6E54CBE0F64}"/>
              </a:ext>
            </a:extLst>
          </p:cNvPr>
          <p:cNvSpPr txBox="1"/>
          <p:nvPr/>
        </p:nvSpPr>
        <p:spPr>
          <a:xfrm>
            <a:off x="6821424" y="4809002"/>
            <a:ext cx="500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Updated spatial allocations and fuel formulation in Georgia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Emissions supplied by Texas and California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683A1D-D131-4546-9F43-DD04DC94952A}"/>
              </a:ext>
            </a:extLst>
          </p:cNvPr>
          <p:cNvSpPr txBox="1"/>
          <p:nvPr/>
        </p:nvSpPr>
        <p:spPr>
          <a:xfrm>
            <a:off x="170688" y="1402080"/>
            <a:ext cx="4272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Industrial Sector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(tons/year): v1 – beta (below)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Percent difference: v1 – beta (right)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53341-6891-435F-B6BF-B8A6AAD79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518"/>
            <a:ext cx="6693970" cy="34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1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84186FE-C065-4E39-837B-72281B1BD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2" y="1042416"/>
            <a:ext cx="6670927" cy="3479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2028 Results: County-Level Emissions by Sector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0D9B5-ACEF-46EC-B320-F6E54CBE0F64}"/>
              </a:ext>
            </a:extLst>
          </p:cNvPr>
          <p:cNvSpPr txBox="1"/>
          <p:nvPr/>
        </p:nvSpPr>
        <p:spPr>
          <a:xfrm>
            <a:off x="6807973" y="4522922"/>
            <a:ext cx="5183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Updated spatial allocations and fuel formulation in Georgia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Updated populations in Maricopa County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Emissions supplied by Texas and California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Deltas in Utah are an artifact of submitted population base years that differ from MOVES defaults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05C9D-FC16-4AEE-9CB4-87DD8CE3CAA8}"/>
              </a:ext>
            </a:extLst>
          </p:cNvPr>
          <p:cNvSpPr txBox="1"/>
          <p:nvPr/>
        </p:nvSpPr>
        <p:spPr>
          <a:xfrm>
            <a:off x="170688" y="1402080"/>
            <a:ext cx="4272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Lawn &amp; Garden Sector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(tons/year): v1 – beta (below)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Percent difference: v1 – beta (right)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F137A-AE9E-42BD-AB2F-767EB04AB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518"/>
            <a:ext cx="6693970" cy="34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1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85ED34-87DB-4492-B93C-B2E779C3D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2" y="1042416"/>
            <a:ext cx="6670927" cy="3479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2028 Results: County-Level Emissions by Sector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0D9B5-ACEF-46EC-B320-F6E54CBE0F64}"/>
              </a:ext>
            </a:extLst>
          </p:cNvPr>
          <p:cNvSpPr txBox="1"/>
          <p:nvPr/>
        </p:nvSpPr>
        <p:spPr>
          <a:xfrm>
            <a:off x="7101303" y="4764238"/>
            <a:ext cx="500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Updated spatial allocations in Washington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Updated populations in Connecticut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Emissions supplied by Texas and California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96449-6644-414D-9D3F-D4550BB73A64}"/>
              </a:ext>
            </a:extLst>
          </p:cNvPr>
          <p:cNvSpPr txBox="1"/>
          <p:nvPr/>
        </p:nvSpPr>
        <p:spPr>
          <a:xfrm>
            <a:off x="170688" y="1402080"/>
            <a:ext cx="4272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Recreational Marine Sector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(tons/year): v1 – beta (below)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Percent difference: v1 – beta (right)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85E4A-4040-4DD5-9F4B-145FE66CF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518"/>
            <a:ext cx="6745816" cy="34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4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3D03DA-F7A1-4A6E-803D-0EC202528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2" y="1042416"/>
            <a:ext cx="6670927" cy="3479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2028 Results: County-Level Emissions by Sector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0D9B5-ACEF-46EC-B320-F6E54CBE0F64}"/>
              </a:ext>
            </a:extLst>
          </p:cNvPr>
          <p:cNvSpPr txBox="1"/>
          <p:nvPr/>
        </p:nvSpPr>
        <p:spPr>
          <a:xfrm>
            <a:off x="6958271" y="4517136"/>
            <a:ext cx="522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Updated spatial allocations and fuel formulation in Georgia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Updated snowmobile populations and month allocations in Utah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Emissions supplied by Texas and California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DC9B3-FED1-44C2-B0EB-C2D220AAF21B}"/>
              </a:ext>
            </a:extLst>
          </p:cNvPr>
          <p:cNvSpPr txBox="1"/>
          <p:nvPr/>
        </p:nvSpPr>
        <p:spPr>
          <a:xfrm>
            <a:off x="170688" y="1402080"/>
            <a:ext cx="4272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Recreational Vehicles Sector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(tons/year): v1 – beta (below)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Percent difference: v1 – beta (right)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317E9-0CC7-42E0-A5C7-F1A1D78BF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518"/>
            <a:ext cx="6693970" cy="34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75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E3606A-E40A-44EF-9ACD-593CDED58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73" y="3847956"/>
            <a:ext cx="4755292" cy="3048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61C22D-ABA5-4151-A3C9-154A27092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526" y="898414"/>
            <a:ext cx="4761389" cy="30482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37C34A-86BA-43C2-B451-0BF9C1CC9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73" y="892145"/>
            <a:ext cx="4755292" cy="3048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v1 Results: 2016v1 vs 2028v1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806E10-ACD0-41EE-9CCB-B041ABD71E0C}"/>
              </a:ext>
            </a:extLst>
          </p:cNvPr>
          <p:cNvSpPr txBox="1"/>
          <p:nvPr/>
        </p:nvSpPr>
        <p:spPr>
          <a:xfrm>
            <a:off x="1514168" y="1238865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-61.6%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589303-9CA7-4B88-BC4F-22B885686657}"/>
              </a:ext>
            </a:extLst>
          </p:cNvPr>
          <p:cNvSpPr txBox="1"/>
          <p:nvPr/>
        </p:nvSpPr>
        <p:spPr>
          <a:xfrm>
            <a:off x="2040194" y="137736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-61.9%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D830EC-0232-4014-B0FE-7A30423A6F4A}"/>
              </a:ext>
            </a:extLst>
          </p:cNvPr>
          <p:cNvSpPr txBox="1"/>
          <p:nvPr/>
        </p:nvSpPr>
        <p:spPr>
          <a:xfrm>
            <a:off x="2605742" y="241498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-10.5%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2C140E-D036-4646-8B4F-0CD57F8FCF55}"/>
              </a:ext>
            </a:extLst>
          </p:cNvPr>
          <p:cNvSpPr txBox="1"/>
          <p:nvPr/>
        </p:nvSpPr>
        <p:spPr>
          <a:xfrm>
            <a:off x="3155257" y="241498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-25.8%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3D34A8-13CC-4BB2-8DA5-0D9EF26D8E37}"/>
              </a:ext>
            </a:extLst>
          </p:cNvPr>
          <p:cNvSpPr txBox="1"/>
          <p:nvPr/>
        </p:nvSpPr>
        <p:spPr>
          <a:xfrm>
            <a:off x="3734461" y="2276485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-9.2%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B0421-7156-4F92-8FDE-C7BECCC8D780}"/>
              </a:ext>
            </a:extLst>
          </p:cNvPr>
          <p:cNvSpPr txBox="1"/>
          <p:nvPr/>
        </p:nvSpPr>
        <p:spPr>
          <a:xfrm>
            <a:off x="4191661" y="2623047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+21.5%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239327-E44C-4DBD-9E3E-0C6CDC2613D4}"/>
              </a:ext>
            </a:extLst>
          </p:cNvPr>
          <p:cNvSpPr txBox="1"/>
          <p:nvPr/>
        </p:nvSpPr>
        <p:spPr>
          <a:xfrm>
            <a:off x="4754944" y="22570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-13.6%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3E8B22-2A1B-4EB8-BE62-E1D29CC52369}"/>
              </a:ext>
            </a:extLst>
          </p:cNvPr>
          <p:cNvSpPr txBox="1"/>
          <p:nvPr/>
        </p:nvSpPr>
        <p:spPr>
          <a:xfrm>
            <a:off x="7484410" y="2534003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-62.9%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D374E9-6A82-4C08-BDDE-30033F99E058}"/>
              </a:ext>
            </a:extLst>
          </p:cNvPr>
          <p:cNvSpPr txBox="1"/>
          <p:nvPr/>
        </p:nvSpPr>
        <p:spPr>
          <a:xfrm>
            <a:off x="7985067" y="2530989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-39.8%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29F0DE-C80D-4E96-843F-F56F32945469}"/>
              </a:ext>
            </a:extLst>
          </p:cNvPr>
          <p:cNvSpPr txBox="1"/>
          <p:nvPr/>
        </p:nvSpPr>
        <p:spPr>
          <a:xfrm>
            <a:off x="8605750" y="1377364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+2.9%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28A2E9-6665-43D6-B785-7AB4B3212E35}"/>
              </a:ext>
            </a:extLst>
          </p:cNvPr>
          <p:cNvSpPr txBox="1"/>
          <p:nvPr/>
        </p:nvSpPr>
        <p:spPr>
          <a:xfrm>
            <a:off x="9098107" y="2401767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+7.0%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138A4F-F41E-467F-AF01-507BB3EEBF60}"/>
              </a:ext>
            </a:extLst>
          </p:cNvPr>
          <p:cNvSpPr txBox="1"/>
          <p:nvPr/>
        </p:nvSpPr>
        <p:spPr>
          <a:xfrm>
            <a:off x="9667799" y="262304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-17.4%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F0BF03-B996-44A9-8C25-609ED35E1A8D}"/>
              </a:ext>
            </a:extLst>
          </p:cNvPr>
          <p:cNvSpPr txBox="1"/>
          <p:nvPr/>
        </p:nvSpPr>
        <p:spPr>
          <a:xfrm>
            <a:off x="10151806" y="172871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-31.3%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48C7B8-7A08-4A25-9F72-7529F5F30716}"/>
              </a:ext>
            </a:extLst>
          </p:cNvPr>
          <p:cNvSpPr txBox="1"/>
          <p:nvPr/>
        </p:nvSpPr>
        <p:spPr>
          <a:xfrm>
            <a:off x="10677832" y="132588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-59.6%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F3157B-0DDF-44F8-A355-536085F4F502}"/>
              </a:ext>
            </a:extLst>
          </p:cNvPr>
          <p:cNvSpPr txBox="1"/>
          <p:nvPr/>
        </p:nvSpPr>
        <p:spPr>
          <a:xfrm>
            <a:off x="1514167" y="4409241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-70.6%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F8C507-70CC-4B37-98D6-E12680291884}"/>
              </a:ext>
            </a:extLst>
          </p:cNvPr>
          <p:cNvSpPr txBox="1"/>
          <p:nvPr/>
        </p:nvSpPr>
        <p:spPr>
          <a:xfrm>
            <a:off x="2070941" y="4353949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-68.8%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F183EE-092B-4D74-8E97-5E5738F89074}"/>
              </a:ext>
            </a:extLst>
          </p:cNvPr>
          <p:cNvSpPr txBox="1"/>
          <p:nvPr/>
        </p:nvSpPr>
        <p:spPr>
          <a:xfrm>
            <a:off x="2605519" y="4696125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+5.0%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80D17E-2612-414E-BD09-2684D6F0FA40}"/>
              </a:ext>
            </a:extLst>
          </p:cNvPr>
          <p:cNvSpPr txBox="1"/>
          <p:nvPr/>
        </p:nvSpPr>
        <p:spPr>
          <a:xfrm>
            <a:off x="3178112" y="539992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-30.2%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1F2426-A5C5-4153-8524-A82CB0A86046}"/>
              </a:ext>
            </a:extLst>
          </p:cNvPr>
          <p:cNvSpPr txBox="1"/>
          <p:nvPr/>
        </p:nvSpPr>
        <p:spPr>
          <a:xfrm>
            <a:off x="3678299" y="539992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-37.9%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6F569C-981B-495A-AF9F-79A9F785E005}"/>
              </a:ext>
            </a:extLst>
          </p:cNvPr>
          <p:cNvSpPr txBox="1"/>
          <p:nvPr/>
        </p:nvSpPr>
        <p:spPr>
          <a:xfrm>
            <a:off x="4271770" y="5372088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-30.4%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EEDC94-CC39-4A43-A604-9F425385ED8D}"/>
              </a:ext>
            </a:extLst>
          </p:cNvPr>
          <p:cNvSpPr txBox="1"/>
          <p:nvPr/>
        </p:nvSpPr>
        <p:spPr>
          <a:xfrm>
            <a:off x="4771957" y="539992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-59.2%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D5DB4-EFDE-4DEE-B828-E90A842963BD}"/>
              </a:ext>
            </a:extLst>
          </p:cNvPr>
          <p:cNvSpPr txBox="1"/>
          <p:nvPr/>
        </p:nvSpPr>
        <p:spPr>
          <a:xfrm>
            <a:off x="6531552" y="4429124"/>
            <a:ext cx="51331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Above plots do not include Logging, Underground Mining, and Railway Maintenance sectors (small values relative to other sectors)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Largest percent decreases from 2016 to 2028 are seen primarily in the diesel-heavy sectors (Construction, Agriculture, etc.)</a:t>
            </a:r>
          </a:p>
        </p:txBody>
      </p:sp>
    </p:spTree>
    <p:extLst>
      <p:ext uri="{BB962C8B-B14F-4D97-AF65-F5344CB8AC3E}">
        <p14:creationId xmlns:p14="http://schemas.microsoft.com/office/powerpoint/2010/main" val="4111931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54B29062-5020-4115-BADA-98F59ED0CB25}"/>
              </a:ext>
            </a:extLst>
          </p:cNvPr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v1 Results: 2016v1 vs 2028v1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F5047-7BD0-49E5-B564-805E0C8C3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2" y="981608"/>
            <a:ext cx="5506162" cy="2871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1FB794-CF0D-4AEA-B0B4-75ACC3CC0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2" y="3986047"/>
            <a:ext cx="5506162" cy="2871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F44A45-1323-40D0-8F70-A9F96B871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27" y="981608"/>
            <a:ext cx="5506162" cy="2871953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B89FA08C-678D-4E50-A450-6FFBDD399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02060"/>
              </p:ext>
            </p:extLst>
          </p:nvPr>
        </p:nvGraphicFramePr>
        <p:xfrm>
          <a:off x="7438903" y="4264742"/>
          <a:ext cx="2985895" cy="23469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67264">
                  <a:extLst>
                    <a:ext uri="{9D8B030D-6E8A-4147-A177-3AD203B41FA5}">
                      <a16:colId xmlns:a16="http://schemas.microsoft.com/office/drawing/2014/main" val="3606267041"/>
                    </a:ext>
                  </a:extLst>
                </a:gridCol>
                <a:gridCol w="2018631">
                  <a:extLst>
                    <a:ext uri="{9D8B030D-6E8A-4147-A177-3AD203B41FA5}">
                      <a16:colId xmlns:a16="http://schemas.microsoft.com/office/drawing/2014/main" val="340615530"/>
                    </a:ext>
                  </a:extLst>
                </a:gridCol>
              </a:tblGrid>
              <a:tr h="3926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Pollutant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% difference </a:t>
                      </a:r>
                    </a:p>
                    <a:p>
                      <a:pPr algn="ctr"/>
                      <a:r>
                        <a:rPr lang="en-US" sz="1400" b="1" dirty="0"/>
                        <a:t>(2028-2016)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5109502"/>
                  </a:ext>
                </a:extLst>
              </a:tr>
              <a:tr h="2975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  <a:r>
                        <a:rPr lang="en-US" sz="1400" baseline="-25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-44.8%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766047"/>
                  </a:ext>
                </a:extLst>
              </a:tr>
              <a:tr h="2975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-28.9%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002984"/>
                  </a:ext>
                </a:extLst>
              </a:tr>
              <a:tr h="2975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PM</a:t>
                      </a:r>
                      <a:r>
                        <a:rPr lang="en-US" sz="1400" baseline="-250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-47.1%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124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PM</a:t>
                      </a:r>
                      <a:r>
                        <a:rPr lang="en-US" sz="1400" baseline="-25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-46.3%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160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</a:t>
                      </a:r>
                      <a:r>
                        <a:rPr lang="en-US" sz="14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-27.7%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647600"/>
                  </a:ext>
                </a:extLst>
              </a:tr>
              <a:tr h="3007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+2.9%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44763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338A1A33-50A1-4D0C-9F3E-105112DB44E6}"/>
              </a:ext>
            </a:extLst>
          </p:cNvPr>
          <p:cNvSpPr txBox="1"/>
          <p:nvPr/>
        </p:nvSpPr>
        <p:spPr>
          <a:xfrm>
            <a:off x="8045743" y="3926188"/>
            <a:ext cx="1772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National Summary</a:t>
            </a:r>
          </a:p>
        </p:txBody>
      </p:sp>
    </p:spTree>
    <p:extLst>
      <p:ext uri="{BB962C8B-B14F-4D97-AF65-F5344CB8AC3E}">
        <p14:creationId xmlns:p14="http://schemas.microsoft.com/office/powerpoint/2010/main" val="2558787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Discussion/Next Steps/Reminders</a:t>
            </a:r>
            <a:endParaRPr lang="en-US" sz="4200" b="1" baseline="-250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655A4-6BBA-4E80-B557-C0CD2B65A077}"/>
              </a:ext>
            </a:extLst>
          </p:cNvPr>
          <p:cNvSpPr/>
          <p:nvPr/>
        </p:nvSpPr>
        <p:spPr>
          <a:xfrm>
            <a:off x="155183" y="1135738"/>
            <a:ext cx="11679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Discussion/questions</a:t>
            </a: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Next steps: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All: review and provide comment on 2016v1 summaries for CY2016 and CY2028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EPA: incorporate TexN2 emissions for 2023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EPA: re-run Utah with corrected base </a:t>
            </a:r>
            <a:r>
              <a:rPr lang="en-US" sz="2000"/>
              <a:t>year equipment </a:t>
            </a:r>
            <a:r>
              <a:rPr lang="en-US" sz="2000" dirty="0"/>
              <a:t>population table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EPA: compile 2016v1 documentation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EPA: post final v1 base and future year files (mid-September)</a:t>
            </a:r>
          </a:p>
          <a:p>
            <a:pPr lvl="2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Emissions summaries, county plots, and other information: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2016 v1 emission summaries and maps:        </a:t>
            </a:r>
            <a:r>
              <a:rPr lang="en-US" sz="2000" u="sng" dirty="0">
                <a:hlinkClick r:id="rId2"/>
              </a:rPr>
              <a:t>ftp://newftp.epa.gov/air/emismod/2016/v1/reports/nonroad/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2016 beta summary files on Google Drive: </a:t>
            </a:r>
            <a:r>
              <a:rPr lang="en-US" sz="2000" dirty="0">
                <a:hlinkClick r:id="rId3"/>
              </a:rPr>
              <a:t>https://drive.google.com/drive/u/0/folders/1yFEmYlWgcjKkeS48UQ0SerYZdpTY0oEm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Work Group meeting minutes and related files and links available on Work Group wiki: </a:t>
            </a:r>
            <a:r>
              <a:rPr lang="en-US" sz="2000" dirty="0">
                <a:hlinkClick r:id="rId4"/>
              </a:rPr>
              <a:t>http://views.cira.colostate.edu/wiki/wiki/9179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633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Meeting Agenda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467" y="1901823"/>
            <a:ext cx="1048995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Review of 2016v1 Results for Calendar Year 2028</a:t>
            </a:r>
          </a:p>
          <a:p>
            <a:endParaRPr lang="en-US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Run Set-Up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Beta vs. v1 Comparisons for CY 2028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National Emission Summaries by Equipment Sector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County-Level Emissions by Pollutant (NO</a:t>
            </a:r>
            <a:r>
              <a:rPr lang="en-US" sz="2000" baseline="-25000" dirty="0"/>
              <a:t>x</a:t>
            </a:r>
            <a:r>
              <a:rPr lang="en-US" sz="2000" dirty="0"/>
              <a:t>, VOC, PM</a:t>
            </a:r>
            <a:r>
              <a:rPr lang="en-US" sz="2000" baseline="-25000" dirty="0"/>
              <a:t>2.5</a:t>
            </a:r>
            <a:r>
              <a:rPr lang="en-US" sz="2000" dirty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County-Level Emissions (NO</a:t>
            </a:r>
            <a:r>
              <a:rPr lang="en-US" sz="2000" baseline="-25000" dirty="0"/>
              <a:t>x</a:t>
            </a:r>
            <a:r>
              <a:rPr lang="en-US" sz="2000" dirty="0"/>
              <a:t>) by Equipment Sector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2028 vs. 2016 Comparisons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National Emissions (NO</a:t>
            </a:r>
            <a:r>
              <a:rPr lang="en-US" sz="2000" baseline="-25000" dirty="0"/>
              <a:t>x</a:t>
            </a:r>
            <a:r>
              <a:rPr lang="en-US" sz="2000" dirty="0"/>
              <a:t>, VOC, PM</a:t>
            </a:r>
            <a:r>
              <a:rPr lang="en-US" sz="2000" baseline="-25000" dirty="0"/>
              <a:t>2.5</a:t>
            </a:r>
            <a:r>
              <a:rPr lang="en-US" sz="2000" dirty="0"/>
              <a:t>) by Equipment Sector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County-Level Differences (2028 – 2016)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Discussion/Next steps/Reminders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454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Run Set-Up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9311C-4C28-41AD-A3A6-5FB1071DA390}"/>
              </a:ext>
            </a:extLst>
          </p:cNvPr>
          <p:cNvSpPr txBox="1"/>
          <p:nvPr/>
        </p:nvSpPr>
        <p:spPr>
          <a:xfrm>
            <a:off x="572902" y="1158307"/>
            <a:ext cx="107283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2016v1-specific inputs: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Updated Agricultural and Construction equipment allocations to the state- and county-level (Work Group update)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Updated fuel supply and county-level equipment allocations in Georgia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Temporal (month) profiles for Agricultural equipment activity in LADCO states (Illinois, Indiana, Iowa, Michigan, Minnesota, Missouri, Ohio, Wisconsin)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Emissions supplied by California (California’s suite of offroad models) and Texas (TexN2 tool)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EPA also reviewed data submitted for the 2017 NEI and incorporated into 2016v1 where appropriate, for 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Month and spatial allocations of snowmobiles in Utah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Recreational marine allocations in Washington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Updated equipment populations in Maricopa County (AZ), Utah, Connecticut</a:t>
            </a:r>
          </a:p>
          <a:p>
            <a:pPr lvl="1"/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FC4E5D-BA37-4038-BFCB-3D40B0281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7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2016v1 Results: Emission Summaries by Sector (2028)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B3324-3A77-45E5-99A8-DAD61B458827}"/>
              </a:ext>
            </a:extLst>
          </p:cNvPr>
          <p:cNvSpPr txBox="1"/>
          <p:nvPr/>
        </p:nvSpPr>
        <p:spPr>
          <a:xfrm>
            <a:off x="324466" y="1327354"/>
            <a:ext cx="1129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Differences between beta and v1 runs are primarily attributable to state-supplied data and work group’s update to allocation of Construction and Agricultural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Reminder: beta inventory was run ‘off-the-shelf’ (no changes to model defaults)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BCBD7-2394-4A23-8B56-B67A564A363C}"/>
              </a:ext>
            </a:extLst>
          </p:cNvPr>
          <p:cNvSpPr txBox="1"/>
          <p:nvPr/>
        </p:nvSpPr>
        <p:spPr>
          <a:xfrm>
            <a:off x="4624389" y="5739319"/>
            <a:ext cx="59041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Notes: emissions from Airport Support and Oil Field Equipment are excluded from the nonroad sector.</a:t>
            </a:r>
          </a:p>
          <a:p>
            <a:pPr algn="r"/>
            <a:r>
              <a:rPr lang="en-US" sz="1100" i="1" dirty="0"/>
              <a:t>Above summaries include emissions from Puerto Rico and U.S. Virgin Islands.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DC258-FF66-4670-8E74-4992F7DE9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" t="3709" r="794" b="5348"/>
          <a:stretch/>
        </p:blipFill>
        <p:spPr>
          <a:xfrm>
            <a:off x="1663430" y="2500009"/>
            <a:ext cx="8842442" cy="32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8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1984D3-F7E0-4EC5-B005-1366C560F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3" y="1042416"/>
            <a:ext cx="6670927" cy="3479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Results: 2028 Total County-Level Emissions (NOx)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C16BB-298F-4E39-9232-23FCF5D9F297}"/>
              </a:ext>
            </a:extLst>
          </p:cNvPr>
          <p:cNvSpPr txBox="1"/>
          <p:nvPr/>
        </p:nvSpPr>
        <p:spPr>
          <a:xfrm>
            <a:off x="170688" y="1402080"/>
            <a:ext cx="4272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 Nonroad Equipment Sectors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(tons/year): v1 – beta (below)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Percent difference: v1 – beta (right)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4D91B-438E-477F-95E7-5D546620F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518"/>
            <a:ext cx="6722773" cy="34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0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D39D06C-3593-4D93-B6E4-7CE09CE22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2" y="1042416"/>
            <a:ext cx="6670927" cy="34794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5A7260-D690-4876-9B1F-E29656DE8193}"/>
              </a:ext>
            </a:extLst>
          </p:cNvPr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Results: 2028 Total County-Level Emissions (VOC)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88D88-C450-478A-8272-05033C2CE921}"/>
              </a:ext>
            </a:extLst>
          </p:cNvPr>
          <p:cNvSpPr txBox="1"/>
          <p:nvPr/>
        </p:nvSpPr>
        <p:spPr>
          <a:xfrm>
            <a:off x="170688" y="1402080"/>
            <a:ext cx="4272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 Nonroad Equipment Sectors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(tons/year): v1 – beta (below)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Percent difference: v1 – beta (right)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17BB31-53B2-494D-9E48-CF517DED6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3280"/>
            <a:ext cx="6670927" cy="34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C58B0E9-167C-4640-90ED-5B07A3F59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2" y="1042416"/>
            <a:ext cx="6670927" cy="34794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F8AB20-F9CA-408B-9934-66A47B6E355E}"/>
              </a:ext>
            </a:extLst>
          </p:cNvPr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Results: 2028 Total County-Level Emissions (PM2.5)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A5AFEA-B36F-44AC-8DD4-085811CD0628}"/>
              </a:ext>
            </a:extLst>
          </p:cNvPr>
          <p:cNvSpPr txBox="1"/>
          <p:nvPr/>
        </p:nvSpPr>
        <p:spPr>
          <a:xfrm>
            <a:off x="170688" y="1402080"/>
            <a:ext cx="4272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 Nonroad Equipment Sectors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(tons/year): v1 – beta (below)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Percent difference: v1 – beta (right)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7E9A5-F51E-404B-B199-0EBEBFC2B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518"/>
            <a:ext cx="6693970" cy="34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3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2028 Results: County-Level Emissions by Sector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0D9B5-ACEF-46EC-B320-F6E54CBE0F64}"/>
              </a:ext>
            </a:extLst>
          </p:cNvPr>
          <p:cNvSpPr txBox="1"/>
          <p:nvPr/>
        </p:nvSpPr>
        <p:spPr>
          <a:xfrm>
            <a:off x="6752598" y="4549676"/>
            <a:ext cx="5291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Updated equipment allocations (state- and county-level)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Updated temporal profiles for LADCO states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Emissions supplied by Texas and California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Updated fuel formulation in Georgia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96820-1A78-4B0B-8BF7-CDC3D7CEB17A}"/>
              </a:ext>
            </a:extLst>
          </p:cNvPr>
          <p:cNvSpPr txBox="1"/>
          <p:nvPr/>
        </p:nvSpPr>
        <p:spPr>
          <a:xfrm>
            <a:off x="170688" y="1402080"/>
            <a:ext cx="4272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Agricultural Sector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(tons/year): v1 – beta (below)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Percent difference: v1 – beta (right)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7FB091-AFF0-4BD7-A91F-6F9629C42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2" y="1042416"/>
            <a:ext cx="6670927" cy="34794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E2133B-A307-4C10-8F3A-075942DF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518"/>
            <a:ext cx="6670927" cy="34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0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3FCE14C-12F2-41AA-B0DD-BAF7D62D0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2" y="1042416"/>
            <a:ext cx="6670927" cy="3479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2028 Results: County-Level Emissions by Sector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56DD0-4C8A-4345-8328-85862860E2A9}"/>
              </a:ext>
            </a:extLst>
          </p:cNvPr>
          <p:cNvSpPr txBox="1"/>
          <p:nvPr/>
        </p:nvSpPr>
        <p:spPr>
          <a:xfrm>
            <a:off x="170688" y="1402080"/>
            <a:ext cx="4272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Construction Sector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(tons/year): v1 – beta (below)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Percent difference: v1 – beta (right)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CCA2A-D679-4BAD-9B5B-13E7742E8CD3}"/>
              </a:ext>
            </a:extLst>
          </p:cNvPr>
          <p:cNvSpPr txBox="1"/>
          <p:nvPr/>
        </p:nvSpPr>
        <p:spPr>
          <a:xfrm>
            <a:off x="6752598" y="4549676"/>
            <a:ext cx="5291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Updated equipment allocations (state- and county-level)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Emissions supplied by Texas and California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Updated fuel formulation in Georgia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2BC11-E0D5-43A2-99ED-12FFD436F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588"/>
            <a:ext cx="6722773" cy="34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12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42.xml><?xml version="1.0" encoding="utf-8"?>
<EsriMapsInfo xmlns="ESRI.ArcGIS.Mapping.OfficeIntegration.PowerPointInfo">
  <Version>Version1</Version>
  <RequiresSignIn>False</RequiresSignIn>
</EsriMapsInfo>
</file>

<file path=customXml/item243.xml><?xml version="1.0" encoding="utf-8"?>
<EsriMapsInfo xmlns="ESRI.ArcGIS.Mapping.OfficeIntegration.PowerPointInfo">
  <Version>Version1</Version>
  <RequiresSignIn>False</RequiresSignIn>
</EsriMapsInfo>
</file>

<file path=customXml/item244.xml><?xml version="1.0" encoding="utf-8"?>
<EsriMapsInfo xmlns="ESRI.ArcGIS.Mapping.OfficeIntegration.PowerPointInfo">
  <Version>Version1</Version>
  <RequiresSignIn>False</RequiresSignIn>
</EsriMapsInfo>
</file>

<file path=customXml/item245.xml><?xml version="1.0" encoding="utf-8"?>
<EsriMapsInfo xmlns="ESRI.ArcGIS.Mapping.OfficeIntegration.PowerPointInfo">
  <Version>Version1</Version>
  <RequiresSignIn>False</RequiresSignIn>
</EsriMapsInfo>
</file>

<file path=customXml/item246.xml><?xml version="1.0" encoding="utf-8"?>
<EsriMapsInfo xmlns="ESRI.ArcGIS.Mapping.OfficeIntegration.PowerPointInfo">
  <Version>Version1</Version>
  <RequiresSignIn>False</RequiresSignIn>
</EsriMapsInfo>
</file>

<file path=customXml/item247.xml><?xml version="1.0" encoding="utf-8"?>
<EsriMapsInfo xmlns="ESRI.ArcGIS.Mapping.OfficeIntegration.PowerPointInfo">
  <Version>Version1</Version>
  <RequiresSignIn>False</RequiresSignIn>
</EsriMapsInfo>
</file>

<file path=customXml/item248.xml><?xml version="1.0" encoding="utf-8"?>
<EsriMapsInfo xmlns="ESRI.ArcGIS.Mapping.OfficeIntegration.PowerPointInfo">
  <Version>Version1</Version>
  <RequiresSignIn>False</RequiresSignIn>
</EsriMapsInfo>
</file>

<file path=customXml/item249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50.xml><?xml version="1.0" encoding="utf-8"?>
<EsriMapsInfo xmlns="ESRI.ArcGIS.Mapping.OfficeIntegration.PowerPointInfo">
  <Version>Version1</Version>
  <RequiresSignIn>False</RequiresSignIn>
</EsriMapsInfo>
</file>

<file path=customXml/item251.xml><?xml version="1.0" encoding="utf-8"?>
<EsriMapsInfo xmlns="ESRI.ArcGIS.Mapping.OfficeIntegration.PowerPointInfo">
  <Version>Version1</Version>
  <RequiresSignIn>False</RequiresSignIn>
</EsriMapsInfo>
</file>

<file path=customXml/item252.xml><?xml version="1.0" encoding="utf-8"?>
<EsriMapsInfo xmlns="ESRI.ArcGIS.Mapping.OfficeIntegration.PowerPointInfo">
  <Version>Version1</Version>
  <RequiresSignIn>False</RequiresSignIn>
</EsriMapsInfo>
</file>

<file path=customXml/item253.xml><?xml version="1.0" encoding="utf-8"?>
<EsriMapsInfo xmlns="ESRI.ArcGIS.Mapping.OfficeIntegration.PowerPointInfo">
  <Version>Version1</Version>
  <RequiresSignIn>False</RequiresSignIn>
</EsriMapsInfo>
</file>

<file path=customXml/item254.xml><?xml version="1.0" encoding="utf-8"?>
<EsriMapsInfo xmlns="ESRI.ArcGIS.Mapping.OfficeIntegration.PowerPointInfo">
  <Version>Version1</Version>
  <RequiresSignIn>False</RequiresSignIn>
</EsriMapsInfo>
</file>

<file path=customXml/item255.xml><?xml version="1.0" encoding="utf-8"?>
<EsriMapsInfo xmlns="ESRI.ArcGIS.Mapping.OfficeIntegration.PowerPointInfo">
  <Version>Version1</Version>
  <RequiresSignIn>False</RequiresSignIn>
</EsriMapsInfo>
</file>

<file path=customXml/item256.xml><?xml version="1.0" encoding="utf-8"?>
<EsriMapsInfo xmlns="ESRI.ArcGIS.Mapping.OfficeIntegration.PowerPointInfo">
  <Version>Version1</Version>
  <RequiresSignIn>False</RequiresSignIn>
</EsriMapsInfo>
</file>

<file path=customXml/item257.xml><?xml version="1.0" encoding="utf-8"?>
<EsriMapsInfo xmlns="ESRI.ArcGIS.Mapping.OfficeIntegration.PowerPointInfo">
  <Version>Version1</Version>
  <RequiresSignIn>False</RequiresSignIn>
</EsriMapsInfo>
</file>

<file path=customXml/item258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19A1D58-CC56-47DE-A5AB-118A08A4D3D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D7657803-AFD6-435C-B3C5-290AB16D0D9D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3DE3930C-302C-4E12-A9C2-B7644522A6E9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7D026B65-4962-44C9-B106-A2112F0A17E0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38796236-76C3-4C70-953D-CBBB1966BAFA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46EFB2CE-A3F1-4A56-B93A-DDA7A7B29188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DA97D26B-7A0A-4994-8939-EA446E41F623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16EEB874-678D-491A-A9B4-D91F1877DDF5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FCEC907C-D950-4824-9EC2-42875FABB257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D33DBE33-142B-4C82-9CBE-D3E56973ECD5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03FA3722-A0ED-4097-8D6D-A838826867EA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ECD467A8-89E1-48E5-A2FB-D4724FC6648D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3E12271-4E83-4C09-AE3B-574FDC55DC61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B31DA5F5-0FBA-44D8-9929-F9D61427A5A0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6A02B449-7EA4-484F-B8CD-AC2A62CC3340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82EB8CAF-25F6-4A04-8CE3-0990F9FAA24F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A5AA134D-B407-4C09-965F-FED2D6698A9F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4FD0A3D0-732C-43C9-80AA-3DBA35673DC2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901F73E3-E261-4D48-8F9A-B64B7779A463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F3CE7264-C00C-43F5-B35D-69B3D0A0C934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8F2A9AFB-D738-42A8-A3C5-2C1C1607CCF4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2C6B4010-A21D-4CF0-BE82-2F3C6D8A0204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2738924F-73BC-45B6-9A76-9AA190AE0D1A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DD864E1-F0AC-4617-BABC-27539A1243B4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9F81E9E3-F113-401D-AF15-322D2CFE9C54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419D5671-F1C5-4885-9ED6-4DE7A5406D0D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47FEA8CF-1AE5-4C06-AB37-0BB3DFFE596A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CCE7C9AF-1FB6-46CD-B15B-D24114AF52EF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69E20A5D-6D3C-40E0-938C-159EBE70F969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19710CD8-E2D0-4B87-B840-95B8867DD021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B62A0B26-7C37-4163-82D3-4EDAFC842A62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10CD4B76-CA37-4208-BAE0-EAE927828446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2185F7C4-3D66-451E-9158-E690F5B67149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10BAF489-1DB8-4D5C-AEE8-072905FAC1C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A9915FF3-8DF1-4A8A-95E5-6C89B17A2116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294C7C57-D3D4-433C-B5A6-EF6A4A758685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83E8F4C7-E402-48F0-B29A-2E53887D705C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8B2FE938-37DD-46BA-852E-C690A1449AF4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5833B495-FC3E-430A-975B-A44D467F4BCB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46F9E427-78F7-4B83-9F5C-BDB318E569A9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9B44E910-F40A-4D1D-B6D7-AD69D37C2E5B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3322D609-92FA-43B6-B940-59A7A326897F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BB77B3E0-4A7C-4E24-8652-509CAED46B8D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0BD66D15-9FAB-48DE-A36D-993B129F9B4C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7EA7BABB-3EDC-4DB7-B2BD-B5BAC6B8031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65E158C-45B4-48DE-91F6-05EBAC612281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208808FA-666B-40CD-B6F0-7B19B69739E9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F8E68CF7-8302-4936-AA36-2593DC08CE7C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2544F42D-7E66-4F47-AA68-A04681D632FD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E25E035F-010F-410B-BD68-82ABC18205C9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81A1C5B8-C16E-4CD7-92D3-FF86E107115E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4184E317-08CB-4D74-A184-21363DD2B67A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B179B98F-2F2F-4566-9B32-E71681E47A32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03F3D27C-65EF-4689-AD6F-D8EDE4ED86DB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7BF5DC39-C7D2-4448-BBC4-AD3258BCD885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5D7EE3B4-F0C9-4296-BC10-9DDB134E92F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5676BB65-9BEA-48D2-B514-EA2FD70809D0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9B9CF86B-8D21-49E9-A9A3-78E254BF3D36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53C14168-130A-47EC-AC09-406753FE799E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26065802-B369-4B78-A60E-9944D5B245CA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19CA96D8-7734-408E-B8BC-5FE7DFFE264F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9EF9F609-1520-4079-98E5-E012E7E008D1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ED379479-8B07-4266-9991-A59F25921789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D9016A34-1EAA-4003-9EB3-726065FDB08B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3829F20E-81C5-458E-9121-CEFD2CECEE70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BFE3486C-76C4-4F50-AAB1-D48E7642B866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61E70375-13A3-4200-A631-03371F710008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DBA23980-5B08-4B66-AF76-C93FA142B36C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DE3B9F8D-CCB4-4C4F-83B8-1DB4B2858C46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AAF81AA1-A4A4-4EBE-AE54-EB318BBE817C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F5CA7A3E-2923-4C2B-9B71-3122C8A663E7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0AF9D4FE-6522-4D88-B650-D02EE6161E18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BD576A76-AB64-4A5C-A336-992964107EFD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988969A0-61B4-44BF-8C0F-76D231C5A28A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67D34898-8344-41B6-9ADC-E3A587B28CB7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2AD1341F-61C0-4ADB-9C00-6D73B97768E6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24ADB468-154A-4A77-AA0E-1E130093882D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3DE2E453-C983-4616-88E5-150369E6F8C5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B203A99F-05AC-4A73-B1B7-79CB8D894C13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14676FD7-01D7-411C-9442-81075AA92710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32680F5B-29AA-4830-851B-8BFB9BFA2103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82DE67D3-93F1-44B9-8180-9DF9C3BB6516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8B239B45-044E-4CFA-B324-DD32C83BFF09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1DA911FB-CB77-4E6A-B6CC-2E12EB8AD547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2C72D664-8F47-4E6D-A873-FF8A8EDB9AE4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E16A8BBD-68EE-4405-89C7-C5B9329373F2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BA99B679-555C-48EF-A7F3-2924C959E2E9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44A44501-B669-42DB-9AA9-A104C778C5D4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9CB3015E-FA38-46B0-A671-B1A4150C649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1BEDD830-FD89-4FED-80DD-BBB9E179EA01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19CC8B88-9ABE-46C4-A2B8-65476789F2D0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41B566FF-500F-459D-801E-56D15215A231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68F5B183-FAE3-4DE0-9FF7-889BFC8E2455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967DEC4A-F8DD-4D09-AA72-E35AFA52EB52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A26843A0-90FF-4347-A43A-A0C48F0C780C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6A65889C-D4CB-4690-90F2-AD356D388326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17B5E36A-F42D-4D81-8518-7C558D66339C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4FCBF036-FAD1-4866-9A00-64331C4CC05F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E7E4C299-00BC-4008-A49A-529A1728EEE7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08F93BFD-010B-4D6B-9253-59CFA1EFA67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738FED5D-0719-44DC-A807-30A2927337D9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2ABAD21F-CA0C-4A2C-B857-9EAE1FFD4FFF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F25B4086-75FE-4087-A6B4-C04804951377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C4575006-919A-4FB6-AEB9-96ECDAA9D691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23A5F4C9-AE87-4416-95B0-B2736C2755C5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DD1F76B6-4C84-49CE-AA5E-432513E868B1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6034975E-2E7A-4FE1-9206-7A78599F6B4D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94376FDB-8293-48C7-975A-A5CBFAB767F4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167FDEB7-DCAD-4D5A-912A-A389B37A35C3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2F1FD363-ED51-4264-AEDB-8467736AB5F7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144D6FC8-F4CE-4422-82C3-F78ACEBB3FD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845B92B-8596-4E6E-89B9-9D5911A645F0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42E2FBE3-C0F7-4FF1-B33B-EFA671801B22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94757BD6-EA2D-48FD-984A-E50E0B94521E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21CDCD2F-FF4C-4C77-954D-168B05FA2478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A7FF66B4-52F7-412F-B59C-B6B54B3F276E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68024549-1BD1-4BFB-803E-2DD2BEA27EA5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009E1791-8542-4380-AA91-10B9BC2E5F4B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2253F7A5-8C09-445F-84E5-55B2386AF904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EE2A599F-B6E2-4E09-AD1B-F8F71050E9D8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71464A6A-E446-44E6-BA62-ED3309D96B0E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FA0ED503-5EE8-4679-AC3E-330E5CD2D7A6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54344590-AF3D-4CAC-894F-970ADF121149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18C9C796-96DD-4F37-8249-DB172DF122DC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564C2784-64DC-4412-BB4A-F5FCD2C3C731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1982E198-5552-442E-A7EA-E65651336549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8E52BC27-64F5-4B49-A449-9E3D031A609D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2475A663-E5CA-47B1-AB57-9800BE107ED8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81BE806E-603E-4CE0-827C-2F4479848E90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D326B6D8-A0DB-4AA3-875C-51D07B571346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5D6FAF77-D5FA-4A75-8EB9-D67ED7B9B21F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AEF345CB-0BEA-4270-BE29-55B46902637A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C2C1896A-FAC3-4635-97F6-34AFB972B5F3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592F5779-77AB-481C-B060-ECE31D621BE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43AC57AB-F21A-4217-8C0F-52B6AD198925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AC5C0346-762F-40C6-8D8E-F3F7C9C65353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7A82CC49-D3BB-49BF-B5FE-C4C43CF78559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705ACFFD-A824-420A-84F3-629E58D2109A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584998AC-3FD1-4DFF-AB3C-F9A17AE460A7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1A48FD5A-3F78-46EA-814F-5ECC3A100592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3CF1F033-5424-43C3-AA07-47EA5287708D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4A6D5DBE-81DA-47C9-9E48-1D93B6A3D014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E1F9EC70-86B5-444D-B6CB-93C9335124D0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E803870A-6BB2-4450-8933-345579CC08AD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ED422711-2988-4D85-B140-C237CCC73ABE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D2B607D0-7D48-4710-BE4E-40DDEC8EE0A1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672B2A13-3B9F-4A9D-BF12-1AFB539AD50F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FA498093-EFBE-4B6C-9B67-3F9E4A92E692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9B374FF9-D0D8-4C54-8744-74A9E3F4483D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81A97731-C852-4BCE-BCAA-1F794CA43959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EDD826CB-9DCF-4362-99FF-BDEE0F7D5740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6D33BEF1-D10E-451F-A4D1-611A86920B04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34F82283-06AD-4B9F-B33D-0DAC0012491C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FAFE13CA-F915-411E-809B-87ED5FAF2CE3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DD0565B9-F9ED-471B-B4E5-B8031F5B73CC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5B83F9D9-EB19-48FF-806E-CF9DA8F04912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BE393C37-58AF-45D5-8252-60A9AFA5FB7F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2ED48195-6AB3-4C2B-A55F-7FCBA6005FD7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709F3F06-DF8F-423A-BDD1-069A69D506AA}">
  <ds:schemaRefs>
    <ds:schemaRef ds:uri="ESRI.ArcGIS.Mapping.OfficeIntegration.PowerPointInfo"/>
  </ds:schemaRefs>
</ds:datastoreItem>
</file>

<file path=customXml/itemProps242.xml><?xml version="1.0" encoding="utf-8"?>
<ds:datastoreItem xmlns:ds="http://schemas.openxmlformats.org/officeDocument/2006/customXml" ds:itemID="{73041544-6384-4D08-89E4-4AD8423BE8E8}">
  <ds:schemaRefs>
    <ds:schemaRef ds:uri="ESRI.ArcGIS.Mapping.OfficeIntegration.PowerPointInfo"/>
  </ds:schemaRefs>
</ds:datastoreItem>
</file>

<file path=customXml/itemProps243.xml><?xml version="1.0" encoding="utf-8"?>
<ds:datastoreItem xmlns:ds="http://schemas.openxmlformats.org/officeDocument/2006/customXml" ds:itemID="{757F7950-6630-4BDD-98E9-62A2032E9D6A}">
  <ds:schemaRefs>
    <ds:schemaRef ds:uri="ESRI.ArcGIS.Mapping.OfficeIntegration.PowerPointInfo"/>
  </ds:schemaRefs>
</ds:datastoreItem>
</file>

<file path=customXml/itemProps244.xml><?xml version="1.0" encoding="utf-8"?>
<ds:datastoreItem xmlns:ds="http://schemas.openxmlformats.org/officeDocument/2006/customXml" ds:itemID="{CA84BB71-3184-464E-8E93-185A90DE8980}">
  <ds:schemaRefs>
    <ds:schemaRef ds:uri="ESRI.ArcGIS.Mapping.OfficeIntegration.PowerPointInfo"/>
  </ds:schemaRefs>
</ds:datastoreItem>
</file>

<file path=customXml/itemProps245.xml><?xml version="1.0" encoding="utf-8"?>
<ds:datastoreItem xmlns:ds="http://schemas.openxmlformats.org/officeDocument/2006/customXml" ds:itemID="{E315597A-1AA3-4A1E-8786-2D588CE7E8A5}">
  <ds:schemaRefs>
    <ds:schemaRef ds:uri="ESRI.ArcGIS.Mapping.OfficeIntegration.PowerPointInfo"/>
  </ds:schemaRefs>
</ds:datastoreItem>
</file>

<file path=customXml/itemProps246.xml><?xml version="1.0" encoding="utf-8"?>
<ds:datastoreItem xmlns:ds="http://schemas.openxmlformats.org/officeDocument/2006/customXml" ds:itemID="{9382BFA2-0581-43A4-B363-40C2ADAA8F4E}">
  <ds:schemaRefs>
    <ds:schemaRef ds:uri="ESRI.ArcGIS.Mapping.OfficeIntegration.PowerPointInfo"/>
  </ds:schemaRefs>
</ds:datastoreItem>
</file>

<file path=customXml/itemProps247.xml><?xml version="1.0" encoding="utf-8"?>
<ds:datastoreItem xmlns:ds="http://schemas.openxmlformats.org/officeDocument/2006/customXml" ds:itemID="{0B3AE126-371C-4E3C-9757-3E9254471E60}">
  <ds:schemaRefs>
    <ds:schemaRef ds:uri="ESRI.ArcGIS.Mapping.OfficeIntegration.PowerPointInfo"/>
  </ds:schemaRefs>
</ds:datastoreItem>
</file>

<file path=customXml/itemProps248.xml><?xml version="1.0" encoding="utf-8"?>
<ds:datastoreItem xmlns:ds="http://schemas.openxmlformats.org/officeDocument/2006/customXml" ds:itemID="{4F94923F-02C3-46F9-8323-A481B26D72DE}">
  <ds:schemaRefs>
    <ds:schemaRef ds:uri="ESRI.ArcGIS.Mapping.OfficeIntegration.PowerPointInfo"/>
  </ds:schemaRefs>
</ds:datastoreItem>
</file>

<file path=customXml/itemProps249.xml><?xml version="1.0" encoding="utf-8"?>
<ds:datastoreItem xmlns:ds="http://schemas.openxmlformats.org/officeDocument/2006/customXml" ds:itemID="{E621EE02-F4F3-4785-A8BF-1A2F3FD75063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4C06D529-7D95-4CE1-8A9A-BD8F03AC390C}">
  <ds:schemaRefs>
    <ds:schemaRef ds:uri="ESRI.ArcGIS.Mapping.OfficeIntegration.PowerPointInfo"/>
  </ds:schemaRefs>
</ds:datastoreItem>
</file>

<file path=customXml/itemProps250.xml><?xml version="1.0" encoding="utf-8"?>
<ds:datastoreItem xmlns:ds="http://schemas.openxmlformats.org/officeDocument/2006/customXml" ds:itemID="{5242C06F-FF8D-45D1-BFA0-8159FCDD7BC0}">
  <ds:schemaRefs>
    <ds:schemaRef ds:uri="ESRI.ArcGIS.Mapping.OfficeIntegration.PowerPointInfo"/>
  </ds:schemaRefs>
</ds:datastoreItem>
</file>

<file path=customXml/itemProps251.xml><?xml version="1.0" encoding="utf-8"?>
<ds:datastoreItem xmlns:ds="http://schemas.openxmlformats.org/officeDocument/2006/customXml" ds:itemID="{0B672A4E-7258-4AC3-BFCD-3B682793680A}">
  <ds:schemaRefs>
    <ds:schemaRef ds:uri="ESRI.ArcGIS.Mapping.OfficeIntegration.PowerPointInfo"/>
  </ds:schemaRefs>
</ds:datastoreItem>
</file>

<file path=customXml/itemProps252.xml><?xml version="1.0" encoding="utf-8"?>
<ds:datastoreItem xmlns:ds="http://schemas.openxmlformats.org/officeDocument/2006/customXml" ds:itemID="{EC1557A2-270A-4190-ABDC-8DC73A979097}">
  <ds:schemaRefs>
    <ds:schemaRef ds:uri="ESRI.ArcGIS.Mapping.OfficeIntegration.PowerPointInfo"/>
  </ds:schemaRefs>
</ds:datastoreItem>
</file>

<file path=customXml/itemProps253.xml><?xml version="1.0" encoding="utf-8"?>
<ds:datastoreItem xmlns:ds="http://schemas.openxmlformats.org/officeDocument/2006/customXml" ds:itemID="{15DDD6AA-5E00-4154-BE8C-45965D8B8761}">
  <ds:schemaRefs>
    <ds:schemaRef ds:uri="ESRI.ArcGIS.Mapping.OfficeIntegration.PowerPointInfo"/>
  </ds:schemaRefs>
</ds:datastoreItem>
</file>

<file path=customXml/itemProps254.xml><?xml version="1.0" encoding="utf-8"?>
<ds:datastoreItem xmlns:ds="http://schemas.openxmlformats.org/officeDocument/2006/customXml" ds:itemID="{3A504B36-576E-49F8-BA4B-3413D5944B25}">
  <ds:schemaRefs>
    <ds:schemaRef ds:uri="ESRI.ArcGIS.Mapping.OfficeIntegration.PowerPointInfo"/>
  </ds:schemaRefs>
</ds:datastoreItem>
</file>

<file path=customXml/itemProps255.xml><?xml version="1.0" encoding="utf-8"?>
<ds:datastoreItem xmlns:ds="http://schemas.openxmlformats.org/officeDocument/2006/customXml" ds:itemID="{359CFAAF-79C5-49B1-A811-B1496E852E8A}">
  <ds:schemaRefs>
    <ds:schemaRef ds:uri="ESRI.ArcGIS.Mapping.OfficeIntegration.PowerPointInfo"/>
  </ds:schemaRefs>
</ds:datastoreItem>
</file>

<file path=customXml/itemProps256.xml><?xml version="1.0" encoding="utf-8"?>
<ds:datastoreItem xmlns:ds="http://schemas.openxmlformats.org/officeDocument/2006/customXml" ds:itemID="{66873C5C-BCC6-4DE1-AFAA-05B7210B8AEC}">
  <ds:schemaRefs>
    <ds:schemaRef ds:uri="ESRI.ArcGIS.Mapping.OfficeIntegration.PowerPointInfo"/>
  </ds:schemaRefs>
</ds:datastoreItem>
</file>

<file path=customXml/itemProps257.xml><?xml version="1.0" encoding="utf-8"?>
<ds:datastoreItem xmlns:ds="http://schemas.openxmlformats.org/officeDocument/2006/customXml" ds:itemID="{410CDA92-9EAB-4045-868F-8EF30EFD9DBB}">
  <ds:schemaRefs>
    <ds:schemaRef ds:uri="ESRI.ArcGIS.Mapping.OfficeIntegration.PowerPointInfo"/>
  </ds:schemaRefs>
</ds:datastoreItem>
</file>

<file path=customXml/itemProps258.xml><?xml version="1.0" encoding="utf-8"?>
<ds:datastoreItem xmlns:ds="http://schemas.openxmlformats.org/officeDocument/2006/customXml" ds:itemID="{5B033A77-A724-4D79-8AC9-0ED8EFA11F6F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0DDD1BC1-6CC2-4126-A233-C8AB7356B072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C7D8C78-F878-4CD6-A2F7-C669E58AFB4C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6BF9F7C6-7186-48DE-BBD7-6305B21EFE6B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FEDC4FCC-3889-4D50-A036-523B6725680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9974F87-D48B-423D-8169-E8840B753142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DB6D2762-86E8-489A-A3C9-4AAB9E003271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1B5A55B4-1282-499D-A657-B9ABB2E7546A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ECA6C52C-2F75-4FED-87C0-D08BBFDEFCD8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B8B2B68E-0D82-447F-B24C-6C149358C090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4D8A157D-C274-4C85-8752-D606347058B5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8B70AC48-2802-4B64-97BA-89AA773DAA52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87D7167C-7A95-4CB7-9E7B-0FCBF658C5D2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D8F50688-B8F6-443B-9E11-B07C34A1B12D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D78B2924-8AE6-4D71-8BB6-BCFAC5415C40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4C231CAD-D4A8-49D2-8C01-C43DB6DB5C5A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902FF1D-1574-48ED-9E95-460E202E4855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679C1A4C-7B2D-4667-B016-B6527DD6F831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CAB99EB9-5568-462E-8D3C-FFA01571EB8E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43F171AD-32CD-49E9-9D9A-7369C8D8A46A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D50046D-309F-4853-827C-17ACD30E2EAD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A452B14D-B56C-45C3-9DC3-BFBC56744812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F777E4F1-3FA0-4C28-8F2E-712A46C30862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C6C24280-13B2-4B31-9CFA-7EB256DA3509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845A79A9-E161-49F2-884D-C0AE391F90E1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4331DC5B-4D46-4E1D-879A-B9A170B9ED79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75299E33-81EA-4525-A658-E26A1D51E90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B785B785-BA5A-4273-9F5E-B7B7AA8FF7B4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5B167B75-6C0E-44B5-BFBE-787F8D46CC8A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29170EC6-C365-4977-B674-F18D3FB39C42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F8FE9C1E-825F-49F8-A2D8-0F0685E95D71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F02FE2DC-AEE2-41D4-9E49-B0A3F728489F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4A47879D-AD85-43EA-A6AE-0846D28DA051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4818BD7D-B934-47EE-A97F-B07E760261B2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A57065E5-3A45-4890-AF71-3E7A8ED8718F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62FF975F-52B6-497A-BB7F-A01ADAB35306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82828D1B-A193-442C-820A-31B997EA9ED8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C6C97AB4-86B2-40C0-BD1F-90374B38DC9F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8DDAA32-B3D4-44DB-A529-3C82A72065C0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C60CBE23-08E5-43DC-A34F-5A98D555EE04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11D30ADC-9488-4877-BEC5-084E54ECCF40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229AC5D0-98A0-4945-B807-784A17D469CD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2C30293F-34BC-42AF-86D3-0ADE7910D0ED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2F27ED69-C38E-4F21-BE51-79855FA24674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896C9022-0BE8-47E1-9F39-2764E7CAC505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947FBE87-B356-4B36-A851-341F5AF47EBB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B4ADB0AB-3DA4-4EF6-9267-6E4824B8F080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314AD3A3-7E21-4B6D-B8C3-7D7884C0D006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711A5593-42AC-4778-9D8D-649F2FE582D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9A1D784-F0A3-4909-95B9-80A1FF4D0C18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85A3CF34-AFB5-4B99-9231-05771ED9E759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17A4CCD2-B5B6-4001-BB35-CC60B4B1837A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B90B4FD7-5273-4978-A9B7-B0BA73F6593C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3EE6CE33-1F67-44E3-AC07-9AE0214270DD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68A2C956-C6FC-40EA-96C0-BC15A1CA8053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61E6D49C-42BC-470B-B2C1-E2BF446122CB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0F833B81-BF04-408F-A954-6078E2AE8F28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7E1D7FC1-1397-49E6-A01D-04F2E305B06C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434EE6F0-FC88-4A23-9235-AD4209D2F783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3638C95D-1DBA-4B1D-8CFD-1B95A1014FE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A91DAE45-ADAD-4754-9B59-955BE50D60FA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7C6558DE-25D2-404B-B1F1-759C19B2FB97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AE20AB97-4B3C-4FAF-9AB4-5D3475133A65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A4DBF790-3170-4F5F-8BAD-BECCB88E6AE9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36176BEF-49E7-4A99-8BB8-482D1FF81969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4089E11D-3990-47E6-BE0C-6AF5B75EBE8F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ECC2DC3E-F27E-44B0-95B0-8818D9B2DF84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A9F10A9A-3ACA-4EFB-8451-66B69B990A34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6C282F0D-8AB6-486B-80DE-85CE46D0E87B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9A680B52-FD8D-4EBE-B342-07804C57F160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E9C04E61-0836-4506-94FC-191B9C37DE5C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2A55523D-1D24-47DA-9897-25B3CEC37B36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6CD2E31B-2961-45B1-A863-D789CEC99C13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67BBB5CD-4678-45F2-8CF7-1C82E5EC4650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240DEE63-9825-4E37-A25C-93D0F3ACEE5F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A0923351-3C04-4718-B2A9-6D9579BA223C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C0A363AC-A81E-4222-BB2C-DD3A721322A1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F81766E7-E65E-40CD-AD69-858E1DB94489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EF9C6F1F-C956-43F2-A4B9-3FF73729E653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B2D5BD9E-49C3-4518-8BE9-EC53569A7D95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D254A13E-A2DB-46CE-BBBF-69FCBE0E6598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F6014984-6793-4D84-85B4-EC31894403B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30695</TotalTime>
  <Words>1076</Words>
  <Application>Microsoft Office PowerPoint</Application>
  <PresentationFormat>Widescreen</PresentationFormat>
  <Paragraphs>179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Sarah</dc:creator>
  <cp:lastModifiedBy>Roberts, Sarah</cp:lastModifiedBy>
  <cp:revision>564</cp:revision>
  <dcterms:created xsi:type="dcterms:W3CDTF">2018-02-01T13:15:46Z</dcterms:created>
  <dcterms:modified xsi:type="dcterms:W3CDTF">2019-08-29T18:08:03Z</dcterms:modified>
</cp:coreProperties>
</file>